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7" r:id="rId3"/>
    <p:sldId id="258" r:id="rId4"/>
    <p:sldId id="259" r:id="rId5"/>
    <p:sldId id="278" r:id="rId6"/>
    <p:sldId id="279" r:id="rId7"/>
    <p:sldId id="275" r:id="rId8"/>
    <p:sldId id="276" r:id="rId9"/>
    <p:sldId id="280" r:id="rId10"/>
    <p:sldId id="268" r:id="rId11"/>
    <p:sldId id="267" r:id="rId12"/>
    <p:sldId id="277" r:id="rId13"/>
    <p:sldId id="271" r:id="rId14"/>
    <p:sldId id="272" r:id="rId15"/>
    <p:sldId id="281" r:id="rId16"/>
    <p:sldId id="270" r:id="rId17"/>
    <p:sldId id="274" r:id="rId18"/>
    <p:sldId id="273" r:id="rId19"/>
    <p:sldId id="269" r:id="rId20"/>
    <p:sldId id="266" r:id="rId21"/>
  </p:sldIdLst>
  <p:sldSz cx="9144000" cy="5143500" type="screen16x9"/>
  <p:notesSz cx="6858000" cy="9144000"/>
  <p:embeddedFontLst>
    <p:embeddedFont>
      <p:font typeface="Eras Medium ITC" panose="020F0502020204030204" pitchFamily="34" charset="0"/>
      <p:regular r:id="rId23"/>
    </p:embeddedFont>
    <p:embeddedFont>
      <p:font typeface="Roboto" panose="02000000000000000000"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55"/>
    <p:restoredTop sz="82439"/>
  </p:normalViewPr>
  <p:slideViewPr>
    <p:cSldViewPr snapToGrid="0">
      <p:cViewPr varScale="1">
        <p:scale>
          <a:sx n="122" d="100"/>
          <a:sy n="122" d="100"/>
        </p:scale>
        <p:origin x="1168"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b1c03363ba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b1c03363ba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b1c03363ba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b1c03363ba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b1c03363ba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b1c03363ba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Can speak about why we chose the Kaggle datasets.</a:t>
            </a:r>
            <a:endParaRPr dirty="0"/>
          </a:p>
          <a:p>
            <a:pPr marL="457200" lvl="0" indent="-298450" algn="l" rtl="0">
              <a:spcBef>
                <a:spcPts val="0"/>
              </a:spcBef>
              <a:spcAft>
                <a:spcPts val="0"/>
              </a:spcAft>
              <a:buSzPts val="1100"/>
              <a:buChar char="-"/>
            </a:pPr>
            <a:r>
              <a:rPr lang="en" dirty="0"/>
              <a:t>Why we chose to clean the data in the </a:t>
            </a:r>
            <a:r>
              <a:rPr lang="en" dirty="0" err="1"/>
              <a:t>juypter</a:t>
            </a:r>
            <a:r>
              <a:rPr lang="en" dirty="0"/>
              <a:t> notebook/python and use pandas/polars.</a:t>
            </a:r>
            <a:endParaRPr dirty="0"/>
          </a:p>
          <a:p>
            <a:pPr marL="457200" lvl="0" indent="-298450" algn="l" rtl="0">
              <a:spcBef>
                <a:spcPts val="0"/>
              </a:spcBef>
              <a:spcAft>
                <a:spcPts val="0"/>
              </a:spcAft>
              <a:buSzPts val="1100"/>
              <a:buChar char="-"/>
            </a:pPr>
            <a:r>
              <a:rPr lang="en" dirty="0"/>
              <a:t>Why we opted for a SQL database and not a NoSQL database (we had a more structured dataset to work with which worked better with a SQL database, and we wanted to then use tables to manipulate the data to see trends and that would be better suited in a SQL database)</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31732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2588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84122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63656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b1c03363ba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b1c03363ba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460950" y="1368970"/>
            <a:ext cx="8222100" cy="70633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n" sz="3480" dirty="0">
                <a:latin typeface="Eras Medium ITC" panose="020F0502020204030204" pitchFamily="34" charset="0"/>
                <a:cs typeface="Eras Medium ITC" panose="020F0502020204030204" pitchFamily="34" charset="0"/>
              </a:rPr>
              <a:t>Data Engineering: 2022 FIFA World Cup</a:t>
            </a:r>
            <a:endParaRPr sz="3480" dirty="0">
              <a:latin typeface="Eras Medium ITC" panose="020F0502020204030204" pitchFamily="34" charset="0"/>
              <a:cs typeface="Eras Medium ITC" panose="020F0502020204030204" pitchFamily="34" charset="0"/>
            </a:endParaRPr>
          </a:p>
        </p:txBody>
      </p:sp>
      <p:sp>
        <p:nvSpPr>
          <p:cNvPr id="86" name="Google Shape;86;p13"/>
          <p:cNvSpPr txBox="1">
            <a:spLocks noGrp="1"/>
          </p:cNvSpPr>
          <p:nvPr>
            <p:ph type="subTitle" idx="1"/>
          </p:nvPr>
        </p:nvSpPr>
        <p:spPr>
          <a:xfrm>
            <a:off x="598100" y="2715943"/>
            <a:ext cx="8222100" cy="1560221"/>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275"/>
              <a:buNone/>
            </a:pPr>
            <a:r>
              <a:rPr lang="en" sz="1625" dirty="0">
                <a:latin typeface="Eras Medium ITC" panose="020F0502020204030204" pitchFamily="34" charset="0"/>
                <a:cs typeface="Eras Medium ITC" panose="020F0502020204030204" pitchFamily="34" charset="0"/>
              </a:rPr>
              <a:t>Solution_Makers</a:t>
            </a:r>
            <a:endParaRPr sz="1625" dirty="0">
              <a:latin typeface="Eras Medium ITC" panose="020F0502020204030204" pitchFamily="34" charset="0"/>
              <a:cs typeface="Eras Medium ITC" panose="020F0502020204030204" pitchFamily="34" charset="0"/>
            </a:endParaRPr>
          </a:p>
          <a:p>
            <a:pPr marL="0" lvl="0" indent="0" algn="l" rtl="0">
              <a:lnSpc>
                <a:spcPct val="80000"/>
              </a:lnSpc>
              <a:spcBef>
                <a:spcPts val="0"/>
              </a:spcBef>
              <a:spcAft>
                <a:spcPts val="0"/>
              </a:spcAft>
              <a:buSzPts val="275"/>
              <a:buNone/>
            </a:pPr>
            <a:endParaRPr lang="en" sz="1225" dirty="0">
              <a:latin typeface="Eras Medium ITC" panose="020F0502020204030204" pitchFamily="34" charset="0"/>
              <a:cs typeface="Eras Medium ITC" panose="020F0502020204030204" pitchFamily="34" charset="0"/>
            </a:endParaRPr>
          </a:p>
          <a:p>
            <a:pPr marL="0" lvl="0" indent="0" algn="l" rtl="0">
              <a:lnSpc>
                <a:spcPct val="80000"/>
              </a:lnSpc>
              <a:spcBef>
                <a:spcPts val="0"/>
              </a:spcBef>
              <a:spcAft>
                <a:spcPts val="0"/>
              </a:spcAft>
              <a:buSzPts val="275"/>
              <a:buNone/>
            </a:pPr>
            <a:r>
              <a:rPr lang="en" sz="1225" dirty="0">
                <a:latin typeface="Eras Medium ITC" panose="020F0502020204030204" pitchFamily="34" charset="0"/>
                <a:cs typeface="Eras Medium ITC" panose="020F0502020204030204" pitchFamily="34" charset="0"/>
              </a:rPr>
              <a:t>Members: </a:t>
            </a:r>
          </a:p>
          <a:p>
            <a:pPr marL="0" lvl="0" indent="0" algn="l" rtl="0">
              <a:lnSpc>
                <a:spcPct val="80000"/>
              </a:lnSpc>
              <a:spcBef>
                <a:spcPts val="0"/>
              </a:spcBef>
              <a:spcAft>
                <a:spcPts val="0"/>
              </a:spcAft>
              <a:buSzPts val="275"/>
              <a:buNone/>
            </a:pPr>
            <a:r>
              <a:rPr lang="en" sz="1225" dirty="0">
                <a:latin typeface="Eras Medium ITC" panose="020F0502020204030204" pitchFamily="34" charset="0"/>
                <a:cs typeface="Eras Medium ITC" panose="020F0502020204030204" pitchFamily="34" charset="0"/>
              </a:rPr>
              <a:t>Dariel Ibanez</a:t>
            </a:r>
            <a:endParaRPr sz="1225" dirty="0">
              <a:latin typeface="Eras Medium ITC" panose="020F0502020204030204" pitchFamily="34" charset="0"/>
              <a:cs typeface="Eras Medium ITC" panose="020F0502020204030204" pitchFamily="34" charset="0"/>
            </a:endParaRPr>
          </a:p>
          <a:p>
            <a:pPr marL="0" lvl="0" indent="0" algn="l" rtl="0">
              <a:lnSpc>
                <a:spcPct val="80000"/>
              </a:lnSpc>
              <a:spcBef>
                <a:spcPts val="0"/>
              </a:spcBef>
              <a:spcAft>
                <a:spcPts val="0"/>
              </a:spcAft>
              <a:buSzPts val="275"/>
              <a:buNone/>
            </a:pPr>
            <a:r>
              <a:rPr lang="en" sz="1225" dirty="0">
                <a:latin typeface="Eras Medium ITC" panose="020F0502020204030204" pitchFamily="34" charset="0"/>
                <a:cs typeface="Eras Medium ITC" panose="020F0502020204030204" pitchFamily="34" charset="0"/>
              </a:rPr>
              <a:t>Nelson Velasco</a:t>
            </a:r>
            <a:endParaRPr sz="1225" dirty="0">
              <a:latin typeface="Eras Medium ITC" panose="020F0502020204030204" pitchFamily="34" charset="0"/>
              <a:cs typeface="Eras Medium ITC" panose="020F0502020204030204" pitchFamily="34" charset="0"/>
            </a:endParaRPr>
          </a:p>
          <a:p>
            <a:pPr marL="0" lvl="0" indent="0" algn="l" rtl="0">
              <a:lnSpc>
                <a:spcPct val="80000"/>
              </a:lnSpc>
              <a:spcBef>
                <a:spcPts val="0"/>
              </a:spcBef>
              <a:spcAft>
                <a:spcPts val="0"/>
              </a:spcAft>
              <a:buSzPts val="275"/>
              <a:buNone/>
            </a:pPr>
            <a:r>
              <a:rPr lang="en" sz="1225" dirty="0">
                <a:latin typeface="Eras Medium ITC" panose="020F0502020204030204" pitchFamily="34" charset="0"/>
                <a:cs typeface="Eras Medium ITC" panose="020F0502020204030204" pitchFamily="34" charset="0"/>
              </a:rPr>
              <a:t>Mia Serrano-Salow</a:t>
            </a:r>
            <a:endParaRPr sz="1225" dirty="0">
              <a:latin typeface="Eras Medium ITC" panose="020F0502020204030204" pitchFamily="34" charset="0"/>
              <a:cs typeface="Eras Medium ITC" panose="020F0502020204030204" pitchFamily="34" charset="0"/>
            </a:endParaRPr>
          </a:p>
          <a:p>
            <a:pPr marL="0" lvl="0" indent="0" algn="l" rtl="0">
              <a:lnSpc>
                <a:spcPct val="80000"/>
              </a:lnSpc>
              <a:spcBef>
                <a:spcPts val="0"/>
              </a:spcBef>
              <a:spcAft>
                <a:spcPts val="0"/>
              </a:spcAft>
              <a:buSzPts val="275"/>
              <a:buNone/>
            </a:pPr>
            <a:r>
              <a:rPr lang="en" sz="1225" dirty="0">
                <a:latin typeface="Eras Medium ITC" panose="020F0502020204030204" pitchFamily="34" charset="0"/>
                <a:cs typeface="Eras Medium ITC" panose="020F0502020204030204" pitchFamily="34" charset="0"/>
              </a:rPr>
              <a:t>Patricia Young</a:t>
            </a:r>
            <a:endParaRPr sz="1225" dirty="0">
              <a:latin typeface="Eras Medium ITC" panose="020F0502020204030204" pitchFamily="34" charset="0"/>
              <a:cs typeface="Eras Medium ITC" panose="020F0502020204030204" pitchFamily="34" charset="0"/>
            </a:endParaRPr>
          </a:p>
        </p:txBody>
      </p:sp>
      <p:pic>
        <p:nvPicPr>
          <p:cNvPr id="87" name="Google Shape;87;p13"/>
          <p:cNvPicPr preferRelativeResize="0"/>
          <p:nvPr/>
        </p:nvPicPr>
        <p:blipFill>
          <a:blip r:embed="rId3">
            <a:alphaModFix/>
          </a:blip>
          <a:stretch>
            <a:fillRect/>
          </a:stretch>
        </p:blipFill>
        <p:spPr>
          <a:xfrm>
            <a:off x="4465474" y="2288850"/>
            <a:ext cx="4354727" cy="26140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EFCD3-7E73-42C5-DC50-8DFEEBA68E72}"/>
              </a:ext>
            </a:extLst>
          </p:cNvPr>
          <p:cNvSpPr>
            <a:spLocks noGrp="1"/>
          </p:cNvSpPr>
          <p:nvPr>
            <p:ph type="title"/>
          </p:nvPr>
        </p:nvSpPr>
        <p:spPr>
          <a:xfrm>
            <a:off x="311700" y="299726"/>
            <a:ext cx="8520600" cy="607800"/>
          </a:xfrm>
        </p:spPr>
        <p:txBody>
          <a:bodyPr>
            <a:normAutofit fontScale="90000"/>
          </a:bodyPr>
          <a:lstStyle/>
          <a:p>
            <a:r>
              <a:rPr lang="en-US" dirty="0">
                <a:latin typeface="Eras Medium ITC" panose="020F0502020204030204" pitchFamily="34" charset="0"/>
                <a:cs typeface="Eras Medium ITC" panose="020F0502020204030204" pitchFamily="34" charset="0"/>
              </a:rPr>
              <a:t>Polars </a:t>
            </a:r>
            <a:r>
              <a:rPr lang="en-US" dirty="0" err="1">
                <a:latin typeface="Eras Medium ITC" panose="020F0502020204030204" pitchFamily="34" charset="0"/>
                <a:cs typeface="Eras Medium ITC" panose="020F0502020204030204" pitchFamily="34" charset="0"/>
              </a:rPr>
              <a:t>DataFrame</a:t>
            </a:r>
            <a:endParaRPr lang="en-US" dirty="0">
              <a:latin typeface="Eras Medium ITC" panose="020F0502020204030204" pitchFamily="34" charset="0"/>
              <a:cs typeface="Eras Medium ITC" panose="020F0502020204030204" pitchFamily="34" charset="0"/>
            </a:endParaRPr>
          </a:p>
        </p:txBody>
      </p:sp>
      <p:pic>
        <p:nvPicPr>
          <p:cNvPr id="9" name="Picture 8" descr="A screenshot of a computer&#10;&#10;Description automatically generated">
            <a:extLst>
              <a:ext uri="{FF2B5EF4-FFF2-40B4-BE49-F238E27FC236}">
                <a16:creationId xmlns:a16="http://schemas.microsoft.com/office/drawing/2014/main" id="{D8A61BB1-A2D8-C97F-18EE-10FD9E1D1451}"/>
              </a:ext>
            </a:extLst>
          </p:cNvPr>
          <p:cNvPicPr>
            <a:picLocks noChangeAspect="1"/>
          </p:cNvPicPr>
          <p:nvPr/>
        </p:nvPicPr>
        <p:blipFill>
          <a:blip r:embed="rId3"/>
          <a:stretch>
            <a:fillRect/>
          </a:stretch>
        </p:blipFill>
        <p:spPr>
          <a:xfrm>
            <a:off x="311700" y="907526"/>
            <a:ext cx="7772400" cy="3528996"/>
          </a:xfrm>
          <a:prstGeom prst="rect">
            <a:avLst/>
          </a:prstGeom>
        </p:spPr>
      </p:pic>
    </p:spTree>
    <p:extLst>
      <p:ext uri="{BB962C8B-B14F-4D97-AF65-F5344CB8AC3E}">
        <p14:creationId xmlns:p14="http://schemas.microsoft.com/office/powerpoint/2010/main" val="1294415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40FC6-F184-D209-BA99-210835A99D82}"/>
              </a:ext>
            </a:extLst>
          </p:cNvPr>
          <p:cNvSpPr>
            <a:spLocks noGrp="1"/>
          </p:cNvSpPr>
          <p:nvPr>
            <p:ph type="title"/>
          </p:nvPr>
        </p:nvSpPr>
        <p:spPr>
          <a:xfrm>
            <a:off x="311700" y="232506"/>
            <a:ext cx="8520600" cy="607800"/>
          </a:xfrm>
        </p:spPr>
        <p:txBody>
          <a:bodyPr>
            <a:normAutofit fontScale="90000"/>
          </a:bodyPr>
          <a:lstStyle/>
          <a:p>
            <a:r>
              <a:rPr lang="en-US" dirty="0">
                <a:latin typeface="Eras Medium ITC" panose="020F0502020204030204" pitchFamily="34" charset="0"/>
                <a:cs typeface="Eras Medium ITC" panose="020F0502020204030204" pitchFamily="34" charset="0"/>
              </a:rPr>
              <a:t>Transformation of Time</a:t>
            </a:r>
          </a:p>
        </p:txBody>
      </p:sp>
      <p:pic>
        <p:nvPicPr>
          <p:cNvPr id="4" name="Google Shape;117;p18">
            <a:extLst>
              <a:ext uri="{FF2B5EF4-FFF2-40B4-BE49-F238E27FC236}">
                <a16:creationId xmlns:a16="http://schemas.microsoft.com/office/drawing/2014/main" id="{5CF6E229-48CC-F2B5-2F08-00A5021A92FA}"/>
              </a:ext>
            </a:extLst>
          </p:cNvPr>
          <p:cNvPicPr preferRelativeResize="0"/>
          <p:nvPr/>
        </p:nvPicPr>
        <p:blipFill>
          <a:blip r:embed="rId3">
            <a:alphaModFix/>
          </a:blip>
          <a:stretch>
            <a:fillRect/>
          </a:stretch>
        </p:blipFill>
        <p:spPr>
          <a:xfrm>
            <a:off x="555810" y="840306"/>
            <a:ext cx="6328465" cy="3962921"/>
          </a:xfrm>
          <a:prstGeom prst="rect">
            <a:avLst/>
          </a:prstGeom>
          <a:noFill/>
          <a:ln>
            <a:noFill/>
          </a:ln>
        </p:spPr>
      </p:pic>
    </p:spTree>
    <p:extLst>
      <p:ext uri="{BB962C8B-B14F-4D97-AF65-F5344CB8AC3E}">
        <p14:creationId xmlns:p14="http://schemas.microsoft.com/office/powerpoint/2010/main" val="3841902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7CC43-9E49-3F7B-1D09-9BCAB7D10486}"/>
              </a:ext>
            </a:extLst>
          </p:cNvPr>
          <p:cNvSpPr>
            <a:spLocks noGrp="1"/>
          </p:cNvSpPr>
          <p:nvPr>
            <p:ph type="title"/>
          </p:nvPr>
        </p:nvSpPr>
        <p:spPr/>
        <p:txBody>
          <a:bodyPr>
            <a:normAutofit fontScale="90000"/>
          </a:bodyPr>
          <a:lstStyle/>
          <a:p>
            <a:r>
              <a:rPr lang="en-US" dirty="0">
                <a:latin typeface="Eras Medium ITC" panose="020F0502020204030204" pitchFamily="34" charset="0"/>
                <a:cs typeface="Eras Medium ITC" panose="020F0502020204030204" pitchFamily="34" charset="0"/>
              </a:rPr>
              <a:t>Removing unnecessary values </a:t>
            </a:r>
          </a:p>
        </p:txBody>
      </p:sp>
      <p:pic>
        <p:nvPicPr>
          <p:cNvPr id="5" name="Picture 4" descr="A screenshot of a computer&#10;&#10;Description automatically generated">
            <a:extLst>
              <a:ext uri="{FF2B5EF4-FFF2-40B4-BE49-F238E27FC236}">
                <a16:creationId xmlns:a16="http://schemas.microsoft.com/office/drawing/2014/main" id="{BF4B7544-6FD9-BB14-FD30-6BDF4ABF9C0C}"/>
              </a:ext>
            </a:extLst>
          </p:cNvPr>
          <p:cNvPicPr>
            <a:picLocks noChangeAspect="1"/>
          </p:cNvPicPr>
          <p:nvPr/>
        </p:nvPicPr>
        <p:blipFill>
          <a:blip r:embed="rId3"/>
          <a:stretch>
            <a:fillRect/>
          </a:stretch>
        </p:blipFill>
        <p:spPr>
          <a:xfrm>
            <a:off x="311700" y="1017800"/>
            <a:ext cx="7378885" cy="3814460"/>
          </a:xfrm>
          <a:prstGeom prst="rect">
            <a:avLst/>
          </a:prstGeom>
        </p:spPr>
      </p:pic>
    </p:spTree>
    <p:extLst>
      <p:ext uri="{BB962C8B-B14F-4D97-AF65-F5344CB8AC3E}">
        <p14:creationId xmlns:p14="http://schemas.microsoft.com/office/powerpoint/2010/main" val="4056588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A2E4B-DEAD-CF47-D16B-320B919D6592}"/>
              </a:ext>
            </a:extLst>
          </p:cNvPr>
          <p:cNvSpPr>
            <a:spLocks noGrp="1"/>
          </p:cNvSpPr>
          <p:nvPr>
            <p:ph type="title"/>
          </p:nvPr>
        </p:nvSpPr>
        <p:spPr/>
        <p:txBody>
          <a:bodyPr>
            <a:normAutofit fontScale="90000"/>
          </a:bodyPr>
          <a:lstStyle/>
          <a:p>
            <a:r>
              <a:rPr lang="en-US" dirty="0">
                <a:latin typeface="Eras Medium ITC" panose="020F0502020204030204" pitchFamily="34" charset="0"/>
                <a:cs typeface="Eras Medium ITC" panose="020F0502020204030204" pitchFamily="34" charset="0"/>
              </a:rPr>
              <a:t>Casting Data</a:t>
            </a:r>
          </a:p>
        </p:txBody>
      </p:sp>
      <p:pic>
        <p:nvPicPr>
          <p:cNvPr id="5" name="Picture 4" descr="A screenshot of a computer&#10;&#10;Description automatically generated">
            <a:extLst>
              <a:ext uri="{FF2B5EF4-FFF2-40B4-BE49-F238E27FC236}">
                <a16:creationId xmlns:a16="http://schemas.microsoft.com/office/drawing/2014/main" id="{E9158310-65E1-F708-FCA0-B4CC5AF1A4B4}"/>
              </a:ext>
            </a:extLst>
          </p:cNvPr>
          <p:cNvPicPr>
            <a:picLocks noChangeAspect="1"/>
          </p:cNvPicPr>
          <p:nvPr/>
        </p:nvPicPr>
        <p:blipFill>
          <a:blip r:embed="rId3"/>
          <a:stretch>
            <a:fillRect/>
          </a:stretch>
        </p:blipFill>
        <p:spPr>
          <a:xfrm>
            <a:off x="311700" y="1017800"/>
            <a:ext cx="6747468" cy="3695635"/>
          </a:xfrm>
          <a:prstGeom prst="rect">
            <a:avLst/>
          </a:prstGeom>
        </p:spPr>
      </p:pic>
    </p:spTree>
    <p:extLst>
      <p:ext uri="{BB962C8B-B14F-4D97-AF65-F5344CB8AC3E}">
        <p14:creationId xmlns:p14="http://schemas.microsoft.com/office/powerpoint/2010/main" val="4048413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69656-25F6-F356-4D9B-189C069A9731}"/>
              </a:ext>
            </a:extLst>
          </p:cNvPr>
          <p:cNvSpPr>
            <a:spLocks noGrp="1"/>
          </p:cNvSpPr>
          <p:nvPr>
            <p:ph type="title"/>
          </p:nvPr>
        </p:nvSpPr>
        <p:spPr/>
        <p:txBody>
          <a:bodyPr>
            <a:normAutofit fontScale="90000"/>
          </a:bodyPr>
          <a:lstStyle/>
          <a:p>
            <a:r>
              <a:rPr lang="en-US" dirty="0">
                <a:latin typeface="Eras Medium ITC" panose="020F0502020204030204" pitchFamily="34" charset="0"/>
                <a:cs typeface="Eras Medium ITC" panose="020F0502020204030204" pitchFamily="34" charset="0"/>
              </a:rPr>
              <a:t>Rename Columns</a:t>
            </a:r>
          </a:p>
        </p:txBody>
      </p:sp>
      <p:pic>
        <p:nvPicPr>
          <p:cNvPr id="9" name="Picture 8" descr="A screenshot of a computer&#10;&#10;Description automatically generated">
            <a:extLst>
              <a:ext uri="{FF2B5EF4-FFF2-40B4-BE49-F238E27FC236}">
                <a16:creationId xmlns:a16="http://schemas.microsoft.com/office/drawing/2014/main" id="{ACF4AD75-342C-EC05-D2CA-AB0C4E79A572}"/>
              </a:ext>
            </a:extLst>
          </p:cNvPr>
          <p:cNvPicPr>
            <a:picLocks noChangeAspect="1"/>
          </p:cNvPicPr>
          <p:nvPr/>
        </p:nvPicPr>
        <p:blipFill>
          <a:blip r:embed="rId2"/>
          <a:stretch>
            <a:fillRect/>
          </a:stretch>
        </p:blipFill>
        <p:spPr>
          <a:xfrm>
            <a:off x="416804" y="1017800"/>
            <a:ext cx="7036636" cy="3715700"/>
          </a:xfrm>
          <a:prstGeom prst="rect">
            <a:avLst/>
          </a:prstGeom>
        </p:spPr>
      </p:pic>
    </p:spTree>
    <p:extLst>
      <p:ext uri="{BB962C8B-B14F-4D97-AF65-F5344CB8AC3E}">
        <p14:creationId xmlns:p14="http://schemas.microsoft.com/office/powerpoint/2010/main" val="3840556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F2B11-2C17-B1DB-709E-980E4B504E8A}"/>
              </a:ext>
            </a:extLst>
          </p:cNvPr>
          <p:cNvSpPr>
            <a:spLocks noGrp="1"/>
          </p:cNvSpPr>
          <p:nvPr>
            <p:ph type="title"/>
          </p:nvPr>
        </p:nvSpPr>
        <p:spPr/>
        <p:txBody>
          <a:bodyPr>
            <a:normAutofit fontScale="90000"/>
          </a:bodyPr>
          <a:lstStyle/>
          <a:p>
            <a:r>
              <a:rPr lang="en-US" dirty="0">
                <a:latin typeface="Eras Medium ITC" panose="020F0502020204030204" pitchFamily="34" charset="0"/>
                <a:cs typeface="Eras Medium ITC" panose="020F0502020204030204" pitchFamily="34" charset="0"/>
              </a:rPr>
              <a:t>Save Final Data to CSV File</a:t>
            </a:r>
          </a:p>
        </p:txBody>
      </p:sp>
      <p:pic>
        <p:nvPicPr>
          <p:cNvPr id="5" name="Picture 4" descr="A close-up of text&#10;&#10;Description automatically generated">
            <a:extLst>
              <a:ext uri="{FF2B5EF4-FFF2-40B4-BE49-F238E27FC236}">
                <a16:creationId xmlns:a16="http://schemas.microsoft.com/office/drawing/2014/main" id="{F04DE8D4-97CE-9BAB-81FA-B8994580DB00}"/>
              </a:ext>
            </a:extLst>
          </p:cNvPr>
          <p:cNvPicPr>
            <a:picLocks noChangeAspect="1"/>
          </p:cNvPicPr>
          <p:nvPr/>
        </p:nvPicPr>
        <p:blipFill>
          <a:blip r:embed="rId2"/>
          <a:stretch>
            <a:fillRect/>
          </a:stretch>
        </p:blipFill>
        <p:spPr>
          <a:xfrm>
            <a:off x="311700" y="1301080"/>
            <a:ext cx="6682594" cy="1368548"/>
          </a:xfrm>
          <a:prstGeom prst="rect">
            <a:avLst/>
          </a:prstGeom>
        </p:spPr>
      </p:pic>
    </p:spTree>
    <p:extLst>
      <p:ext uri="{BB962C8B-B14F-4D97-AF65-F5344CB8AC3E}">
        <p14:creationId xmlns:p14="http://schemas.microsoft.com/office/powerpoint/2010/main" val="40428105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AF57E-D0D1-B07A-14F6-920EFA6CE257}"/>
              </a:ext>
            </a:extLst>
          </p:cNvPr>
          <p:cNvSpPr>
            <a:spLocks noGrp="1"/>
          </p:cNvSpPr>
          <p:nvPr>
            <p:ph type="title"/>
          </p:nvPr>
        </p:nvSpPr>
        <p:spPr>
          <a:xfrm>
            <a:off x="311700" y="232224"/>
            <a:ext cx="8520600" cy="607800"/>
          </a:xfrm>
        </p:spPr>
        <p:txBody>
          <a:bodyPr>
            <a:normAutofit fontScale="90000"/>
          </a:bodyPr>
          <a:lstStyle/>
          <a:p>
            <a:r>
              <a:rPr lang="en-US" dirty="0">
                <a:latin typeface="Eras Medium ITC" panose="020F0502020204030204" pitchFamily="34" charset="0"/>
                <a:cs typeface="Eras Medium ITC" panose="020F0502020204030204" pitchFamily="34" charset="0"/>
              </a:rPr>
              <a:t>SQL Code for Tables</a:t>
            </a:r>
          </a:p>
        </p:txBody>
      </p:sp>
      <p:pic>
        <p:nvPicPr>
          <p:cNvPr id="4" name="Google Shape;134;p21">
            <a:extLst>
              <a:ext uri="{FF2B5EF4-FFF2-40B4-BE49-F238E27FC236}">
                <a16:creationId xmlns:a16="http://schemas.microsoft.com/office/drawing/2014/main" id="{3D0D3476-76DE-1497-B094-BA671B0EE1D9}"/>
              </a:ext>
            </a:extLst>
          </p:cNvPr>
          <p:cNvPicPr preferRelativeResize="0"/>
          <p:nvPr/>
        </p:nvPicPr>
        <p:blipFill>
          <a:blip r:embed="rId2">
            <a:alphaModFix/>
          </a:blip>
          <a:stretch>
            <a:fillRect/>
          </a:stretch>
        </p:blipFill>
        <p:spPr>
          <a:xfrm>
            <a:off x="311700" y="840024"/>
            <a:ext cx="6897622" cy="3921161"/>
          </a:xfrm>
          <a:prstGeom prst="rect">
            <a:avLst/>
          </a:prstGeom>
          <a:noFill/>
          <a:ln>
            <a:noFill/>
          </a:ln>
        </p:spPr>
      </p:pic>
    </p:spTree>
    <p:extLst>
      <p:ext uri="{BB962C8B-B14F-4D97-AF65-F5344CB8AC3E}">
        <p14:creationId xmlns:p14="http://schemas.microsoft.com/office/powerpoint/2010/main" val="37617286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8727D-C23B-EE7A-BD0F-8FED3B62AD13}"/>
              </a:ext>
            </a:extLst>
          </p:cNvPr>
          <p:cNvSpPr>
            <a:spLocks noGrp="1"/>
          </p:cNvSpPr>
          <p:nvPr>
            <p:ph type="title"/>
          </p:nvPr>
        </p:nvSpPr>
        <p:spPr>
          <a:xfrm>
            <a:off x="311700" y="270725"/>
            <a:ext cx="8520600" cy="607800"/>
          </a:xfrm>
        </p:spPr>
        <p:txBody>
          <a:bodyPr>
            <a:normAutofit fontScale="90000"/>
          </a:bodyPr>
          <a:lstStyle/>
          <a:p>
            <a:r>
              <a:rPr lang="en-US" dirty="0">
                <a:latin typeface="Eras Medium ITC" panose="020F0502020204030204" pitchFamily="34" charset="0"/>
                <a:cs typeface="Eras Medium ITC" panose="020F0502020204030204" pitchFamily="34" charset="0"/>
              </a:rPr>
              <a:t>Entity Relationship Diagram (ERD)</a:t>
            </a:r>
          </a:p>
        </p:txBody>
      </p:sp>
      <p:pic>
        <p:nvPicPr>
          <p:cNvPr id="5" name="Picture 4" descr="A screenshot of a computer&#10;&#10;Description automatically generated">
            <a:extLst>
              <a:ext uri="{FF2B5EF4-FFF2-40B4-BE49-F238E27FC236}">
                <a16:creationId xmlns:a16="http://schemas.microsoft.com/office/drawing/2014/main" id="{84190720-2E13-39BB-CEA0-F65AACAEAF7D}"/>
              </a:ext>
            </a:extLst>
          </p:cNvPr>
          <p:cNvPicPr>
            <a:picLocks noChangeAspect="1"/>
          </p:cNvPicPr>
          <p:nvPr/>
        </p:nvPicPr>
        <p:blipFill>
          <a:blip r:embed="rId2"/>
          <a:stretch>
            <a:fillRect/>
          </a:stretch>
        </p:blipFill>
        <p:spPr>
          <a:xfrm>
            <a:off x="2086631" y="878525"/>
            <a:ext cx="4970737" cy="3933483"/>
          </a:xfrm>
          <a:prstGeom prst="rect">
            <a:avLst/>
          </a:prstGeom>
        </p:spPr>
      </p:pic>
    </p:spTree>
    <p:extLst>
      <p:ext uri="{BB962C8B-B14F-4D97-AF65-F5344CB8AC3E}">
        <p14:creationId xmlns:p14="http://schemas.microsoft.com/office/powerpoint/2010/main" val="1394046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2833A-1B68-0E58-4586-72D659B76412}"/>
              </a:ext>
            </a:extLst>
          </p:cNvPr>
          <p:cNvSpPr>
            <a:spLocks noGrp="1"/>
          </p:cNvSpPr>
          <p:nvPr>
            <p:ph type="title"/>
          </p:nvPr>
        </p:nvSpPr>
        <p:spPr>
          <a:xfrm>
            <a:off x="311700" y="283876"/>
            <a:ext cx="8520600" cy="607800"/>
          </a:xfrm>
        </p:spPr>
        <p:txBody>
          <a:bodyPr>
            <a:normAutofit fontScale="90000"/>
          </a:bodyPr>
          <a:lstStyle/>
          <a:p>
            <a:r>
              <a:rPr lang="en-US" dirty="0">
                <a:latin typeface="Eras Medium ITC" panose="020F0502020204030204" pitchFamily="34" charset="0"/>
                <a:cs typeface="Eras Medium ITC" panose="020F0502020204030204" pitchFamily="34" charset="0"/>
              </a:rPr>
              <a:t>Exported Data</a:t>
            </a:r>
          </a:p>
        </p:txBody>
      </p:sp>
      <p:pic>
        <p:nvPicPr>
          <p:cNvPr id="4" name="Google Shape;140;p22">
            <a:extLst>
              <a:ext uri="{FF2B5EF4-FFF2-40B4-BE49-F238E27FC236}">
                <a16:creationId xmlns:a16="http://schemas.microsoft.com/office/drawing/2014/main" id="{381AF7AF-0E2B-5D53-E4CD-D7D04CA62214}"/>
              </a:ext>
            </a:extLst>
          </p:cNvPr>
          <p:cNvPicPr preferRelativeResize="0"/>
          <p:nvPr/>
        </p:nvPicPr>
        <p:blipFill>
          <a:blip r:embed="rId2">
            <a:alphaModFix/>
          </a:blip>
          <a:stretch>
            <a:fillRect/>
          </a:stretch>
        </p:blipFill>
        <p:spPr>
          <a:xfrm>
            <a:off x="311700" y="1017800"/>
            <a:ext cx="6614617" cy="3715700"/>
          </a:xfrm>
          <a:prstGeom prst="rect">
            <a:avLst/>
          </a:prstGeom>
          <a:noFill/>
          <a:ln>
            <a:noFill/>
          </a:ln>
        </p:spPr>
      </p:pic>
    </p:spTree>
    <p:extLst>
      <p:ext uri="{BB962C8B-B14F-4D97-AF65-F5344CB8AC3E}">
        <p14:creationId xmlns:p14="http://schemas.microsoft.com/office/powerpoint/2010/main" val="1541410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2F069-9F60-77EE-4B1E-53A645101B70}"/>
              </a:ext>
            </a:extLst>
          </p:cNvPr>
          <p:cNvSpPr>
            <a:spLocks noGrp="1"/>
          </p:cNvSpPr>
          <p:nvPr>
            <p:ph type="title"/>
          </p:nvPr>
        </p:nvSpPr>
        <p:spPr>
          <a:xfrm>
            <a:off x="311700" y="270725"/>
            <a:ext cx="8520600" cy="607800"/>
          </a:xfrm>
        </p:spPr>
        <p:txBody>
          <a:bodyPr>
            <a:normAutofit fontScale="90000"/>
          </a:bodyPr>
          <a:lstStyle/>
          <a:p>
            <a:r>
              <a:rPr lang="en-US" dirty="0">
                <a:latin typeface="Eras Medium ITC" panose="020F0502020204030204" pitchFamily="34" charset="0"/>
                <a:cs typeface="Eras Medium ITC" panose="020F0502020204030204" pitchFamily="34" charset="0"/>
              </a:rPr>
              <a:t>Ethical Considerations</a:t>
            </a:r>
          </a:p>
        </p:txBody>
      </p:sp>
      <p:sp>
        <p:nvSpPr>
          <p:cNvPr id="3" name="Text Placeholder 2">
            <a:extLst>
              <a:ext uri="{FF2B5EF4-FFF2-40B4-BE49-F238E27FC236}">
                <a16:creationId xmlns:a16="http://schemas.microsoft.com/office/drawing/2014/main" id="{D3E0E889-EEE5-C5E3-3DD5-8B649830D35D}"/>
              </a:ext>
            </a:extLst>
          </p:cNvPr>
          <p:cNvSpPr>
            <a:spLocks noGrp="1"/>
          </p:cNvSpPr>
          <p:nvPr>
            <p:ph type="body" idx="1"/>
          </p:nvPr>
        </p:nvSpPr>
        <p:spPr/>
        <p:txBody>
          <a:bodyPr/>
          <a:lstStyle/>
          <a:p>
            <a:r>
              <a:rPr lang="en-US" dirty="0">
                <a:latin typeface="Eras Medium ITC" panose="020F0502020204030204" pitchFamily="34" charset="0"/>
                <a:cs typeface="Eras Medium ITC" panose="020F0502020204030204" pitchFamily="34" charset="0"/>
              </a:rPr>
              <a:t>Data privacy: We ensured that all of the data we extracted from Kaggle was compliant with data privacy regulations. </a:t>
            </a:r>
          </a:p>
          <a:p>
            <a:r>
              <a:rPr lang="en-US" dirty="0">
                <a:latin typeface="Eras Medium ITC" panose="020F0502020204030204" pitchFamily="34" charset="0"/>
                <a:cs typeface="Eras Medium ITC" panose="020F0502020204030204" pitchFamily="34" charset="0"/>
              </a:rPr>
              <a:t>Consent: Since the data was extracted from Kaggle, a community platform that contains data free for public use, we obtained consent by agreeing to the site's terms and conditions. </a:t>
            </a:r>
          </a:p>
          <a:p>
            <a:r>
              <a:rPr lang="en-US" dirty="0">
                <a:latin typeface="Eras Medium ITC" panose="020F0502020204030204" pitchFamily="34" charset="0"/>
                <a:cs typeface="Eras Medium ITC" panose="020F0502020204030204" pitchFamily="34" charset="0"/>
              </a:rPr>
              <a:t>Data usage: We maintained transparency in the ETL process by documenting all of the steps we took and made this information accessible to relevant stakeholders. We communicated the purpose of the data extraction and how we intend to use the data.</a:t>
            </a:r>
          </a:p>
        </p:txBody>
      </p:sp>
    </p:spTree>
    <p:extLst>
      <p:ext uri="{BB962C8B-B14F-4D97-AF65-F5344CB8AC3E}">
        <p14:creationId xmlns:p14="http://schemas.microsoft.com/office/powerpoint/2010/main" val="3842794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311700" y="1936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Eras Medium ITC" panose="020F0502020204030204" pitchFamily="34" charset="0"/>
                <a:cs typeface="Eras Medium ITC" panose="020F0502020204030204" pitchFamily="34" charset="0"/>
              </a:rPr>
              <a:t>Purpose: </a:t>
            </a:r>
            <a:endParaRPr dirty="0">
              <a:latin typeface="Eras Medium ITC" panose="020F0502020204030204" pitchFamily="34" charset="0"/>
              <a:cs typeface="Eras Medium ITC" panose="020F0502020204030204" pitchFamily="34" charset="0"/>
            </a:endParaRPr>
          </a:p>
        </p:txBody>
      </p:sp>
      <p:sp>
        <p:nvSpPr>
          <p:cNvPr id="93" name="Google Shape;93;p14"/>
          <p:cNvSpPr txBox="1">
            <a:spLocks noGrp="1"/>
          </p:cNvSpPr>
          <p:nvPr>
            <p:ph type="body" idx="1"/>
          </p:nvPr>
        </p:nvSpPr>
        <p:spPr>
          <a:xfrm>
            <a:off x="311700" y="801399"/>
            <a:ext cx="6187712" cy="3779565"/>
          </a:xfrm>
          <a:prstGeom prst="rect">
            <a:avLst/>
          </a:prstGeom>
        </p:spPr>
        <p:txBody>
          <a:bodyPr spcFirstLastPara="1" wrap="square" lIns="91425" tIns="91425" rIns="91425" bIns="91425" anchor="t" anchorCtr="0">
            <a:normAutofit fontScale="92500" lnSpcReduction="10000"/>
          </a:bodyPr>
          <a:lstStyle/>
          <a:p>
            <a:r>
              <a:rPr lang="en-US" dirty="0">
                <a:latin typeface="Eras Medium ITC" panose="020F0502020204030204" pitchFamily="34" charset="0"/>
                <a:cs typeface="Eras Medium ITC" panose="020F0502020204030204" pitchFamily="34" charset="0"/>
              </a:rPr>
              <a:t>We are a team of sports data engineers researching player data for soccer team scouts to use to determine the best players to recruit. </a:t>
            </a:r>
          </a:p>
          <a:p>
            <a:r>
              <a:rPr lang="en-US" dirty="0">
                <a:latin typeface="Eras Medium ITC" panose="020F0502020204030204" pitchFamily="34" charset="0"/>
                <a:cs typeface="Eras Medium ITC" panose="020F0502020204030204" pitchFamily="34" charset="0"/>
              </a:rPr>
              <a:t>We have been asked by a client company to process and upload player data from the 2022 FIFA World Cup for them to choose the best players for their team.</a:t>
            </a:r>
          </a:p>
          <a:p>
            <a:r>
              <a:rPr lang="en-US" dirty="0">
                <a:latin typeface="Eras Medium ITC" panose="020F0502020204030204" pitchFamily="34" charset="0"/>
                <a:cs typeface="Eras Medium ITC" panose="020F0502020204030204" pitchFamily="34" charset="0"/>
              </a:rPr>
              <a:t>We have determined which players are the best based on their skills and performance in the 2022 FIFA World Cup. We have defined "best" by analyzing the relationships between players' number of goals, touches, assists, passes, etc. </a:t>
            </a:r>
          </a:p>
          <a:p>
            <a:r>
              <a:rPr lang="en-US" dirty="0">
                <a:latin typeface="Eras Medium ITC" panose="020F0502020204030204" pitchFamily="34" charset="0"/>
                <a:cs typeface="Eras Medium ITC" panose="020F0502020204030204" pitchFamily="34" charset="0"/>
              </a:rPr>
              <a:t>We have chosen to work in the sports field because it is a topic we are all knowledgeable about and interested in.</a:t>
            </a:r>
          </a:p>
        </p:txBody>
      </p:sp>
      <p:pic>
        <p:nvPicPr>
          <p:cNvPr id="3" name="Picture 2" descr="A person in a football uniform kicking a ball&#10;&#10;Description automatically generated">
            <a:extLst>
              <a:ext uri="{FF2B5EF4-FFF2-40B4-BE49-F238E27FC236}">
                <a16:creationId xmlns:a16="http://schemas.microsoft.com/office/drawing/2014/main" id="{E38E81A0-421F-D69B-C5BA-7B8CBFA074AB}"/>
              </a:ext>
            </a:extLst>
          </p:cNvPr>
          <p:cNvPicPr>
            <a:picLocks noChangeAspect="1"/>
          </p:cNvPicPr>
          <p:nvPr/>
        </p:nvPicPr>
        <p:blipFill rotWithShape="1">
          <a:blip r:embed="rId3"/>
          <a:srcRect l="21792" t="1922" r="11716"/>
          <a:stretch/>
        </p:blipFill>
        <p:spPr>
          <a:xfrm>
            <a:off x="6577280" y="801399"/>
            <a:ext cx="2280976" cy="224602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6" name="Google Shape;146;p23"/>
          <p:cNvSpPr txBox="1">
            <a:spLocks noGrp="1"/>
          </p:cNvSpPr>
          <p:nvPr>
            <p:ph type="title"/>
          </p:nvPr>
        </p:nvSpPr>
        <p:spPr>
          <a:xfrm>
            <a:off x="311700" y="1556400"/>
            <a:ext cx="8520600" cy="20307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latin typeface="Eras Medium ITC" panose="020F0502020204030204" pitchFamily="34" charset="0"/>
                <a:cs typeface="Eras Medium ITC" panose="020F0502020204030204" pitchFamily="34" charset="0"/>
              </a:rPr>
              <a:t>Thank you</a:t>
            </a:r>
            <a:endParaRPr dirty="0">
              <a:latin typeface="Eras Medium ITC" panose="020F0502020204030204" pitchFamily="34" charset="0"/>
              <a:cs typeface="Eras Medium ITC" panose="020F0502020204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311700" y="270725"/>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Eras Medium ITC" panose="020F0502020204030204" pitchFamily="34" charset="0"/>
                <a:cs typeface="Eras Medium ITC" panose="020F0502020204030204" pitchFamily="34" charset="0"/>
              </a:rPr>
              <a:t>Questions:</a:t>
            </a:r>
            <a:endParaRPr dirty="0">
              <a:latin typeface="Eras Medium ITC" panose="020F0502020204030204" pitchFamily="34" charset="0"/>
              <a:cs typeface="Eras Medium ITC" panose="020F0502020204030204" pitchFamily="34" charset="0"/>
            </a:endParaRPr>
          </a:p>
        </p:txBody>
      </p:sp>
      <p:sp>
        <p:nvSpPr>
          <p:cNvPr id="100" name="Google Shape;100;p15"/>
          <p:cNvSpPr txBox="1">
            <a:spLocks noGrp="1"/>
          </p:cNvSpPr>
          <p:nvPr>
            <p:ph type="body" idx="1"/>
          </p:nvPr>
        </p:nvSpPr>
        <p:spPr>
          <a:xfrm>
            <a:off x="311700" y="878525"/>
            <a:ext cx="8520600" cy="3339000"/>
          </a:xfrm>
          <a:prstGeom prst="rect">
            <a:avLst/>
          </a:prstGeom>
        </p:spPr>
        <p:txBody>
          <a:bodyPr spcFirstLastPara="1" wrap="square" lIns="91425" tIns="91425" rIns="91425" bIns="91425" anchor="t" anchorCtr="0">
            <a:normAutofit/>
          </a:bodyPr>
          <a:lstStyle/>
          <a:p>
            <a:r>
              <a:rPr lang="en" dirty="0">
                <a:latin typeface="Eras Medium ITC" panose="020F0502020204030204" pitchFamily="34" charset="0"/>
                <a:cs typeface="Eras Medium ITC" panose="020F0502020204030204" pitchFamily="34" charset="0"/>
              </a:rPr>
              <a:t>As sports data engineers working for scouting companies, some questions </a:t>
            </a:r>
            <a:r>
              <a:rPr lang="en-US" dirty="0">
                <a:latin typeface="Eras Medium ITC" panose="020F0502020204030204" pitchFamily="34" charset="0"/>
                <a:cs typeface="Eras Medium ITC" panose="020F0502020204030204" pitchFamily="34" charset="0"/>
              </a:rPr>
              <a:t>that we considered while performing our research were:</a:t>
            </a:r>
            <a:endParaRPr dirty="0">
              <a:latin typeface="Eras Medium ITC" panose="020F0502020204030204" pitchFamily="34" charset="0"/>
              <a:cs typeface="Eras Medium ITC" panose="020F0502020204030204" pitchFamily="34" charset="0"/>
            </a:endParaRPr>
          </a:p>
          <a:p>
            <a:pPr lvl="1"/>
            <a:r>
              <a:rPr lang="en" dirty="0">
                <a:latin typeface="Eras Medium ITC" panose="020F0502020204030204" pitchFamily="34" charset="0"/>
                <a:cs typeface="Eras Medium ITC" panose="020F0502020204030204" pitchFamily="34" charset="0"/>
              </a:rPr>
              <a:t>What factors should determine what makes the players the “best”?</a:t>
            </a:r>
            <a:endParaRPr dirty="0">
              <a:latin typeface="Eras Medium ITC" panose="020F0502020204030204" pitchFamily="34" charset="0"/>
              <a:cs typeface="Eras Medium ITC" panose="020F0502020204030204" pitchFamily="34" charset="0"/>
            </a:endParaRPr>
          </a:p>
          <a:p>
            <a:pPr lvl="1"/>
            <a:r>
              <a:rPr lang="en" dirty="0">
                <a:latin typeface="Eras Medium ITC" panose="020F0502020204030204" pitchFamily="34" charset="0"/>
                <a:cs typeface="Eras Medium ITC" panose="020F0502020204030204" pitchFamily="34" charset="0"/>
              </a:rPr>
              <a:t>Who are the players that out performed their market value during the FIFA World Cup?</a:t>
            </a:r>
            <a:endParaRPr dirty="0">
              <a:latin typeface="Eras Medium ITC" panose="020F0502020204030204" pitchFamily="34" charset="0"/>
              <a:cs typeface="Eras Medium ITC" panose="020F0502020204030204" pitchFamily="34" charset="0"/>
            </a:endParaRPr>
          </a:p>
          <a:p>
            <a:pPr lvl="1"/>
            <a:r>
              <a:rPr lang="en" dirty="0">
                <a:latin typeface="Eras Medium ITC" panose="020F0502020204030204" pitchFamily="34" charset="0"/>
                <a:cs typeface="Eras Medium ITC" panose="020F0502020204030204" pitchFamily="34" charset="0"/>
              </a:rPr>
              <a:t>Who had the most number of goals out of all the players in the FIFA World Cup?</a:t>
            </a:r>
            <a:endParaRPr dirty="0">
              <a:latin typeface="Eras Medium ITC" panose="020F0502020204030204" pitchFamily="34" charset="0"/>
              <a:cs typeface="Eras Medium ITC" panose="020F0502020204030204" pitchFamily="34" charset="0"/>
            </a:endParaRPr>
          </a:p>
          <a:p>
            <a:pPr lvl="1"/>
            <a:r>
              <a:rPr lang="en" dirty="0">
                <a:latin typeface="Eras Medium ITC" panose="020F0502020204030204" pitchFamily="34" charset="0"/>
                <a:cs typeface="Eras Medium ITC" panose="020F0502020204030204" pitchFamily="34" charset="0"/>
              </a:rPr>
              <a:t>Which players had the most touches per the amount of minutes per game?</a:t>
            </a:r>
            <a:endParaRPr dirty="0">
              <a:latin typeface="Eras Medium ITC" panose="020F0502020204030204" pitchFamily="34" charset="0"/>
              <a:cs typeface="Eras Medium ITC" panose="020F0502020204030204" pitchFamily="34" charset="0"/>
            </a:endParaRPr>
          </a:p>
        </p:txBody>
      </p:sp>
      <p:pic>
        <p:nvPicPr>
          <p:cNvPr id="3" name="Picture 2" descr="A group of men in sports uniforms&#10;&#10;Description automatically generated">
            <a:extLst>
              <a:ext uri="{FF2B5EF4-FFF2-40B4-BE49-F238E27FC236}">
                <a16:creationId xmlns:a16="http://schemas.microsoft.com/office/drawing/2014/main" id="{227A26A0-54A2-5619-6218-A0E0D0463F6E}"/>
              </a:ext>
            </a:extLst>
          </p:cNvPr>
          <p:cNvPicPr>
            <a:picLocks noChangeAspect="1"/>
          </p:cNvPicPr>
          <p:nvPr/>
        </p:nvPicPr>
        <p:blipFill>
          <a:blip r:embed="rId3"/>
          <a:stretch>
            <a:fillRect/>
          </a:stretch>
        </p:blipFill>
        <p:spPr>
          <a:xfrm>
            <a:off x="1929283" y="2718467"/>
            <a:ext cx="3597310" cy="202348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311700" y="270725"/>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Eras Medium ITC" panose="020F0502020204030204" pitchFamily="34" charset="0"/>
                <a:cs typeface="Eras Medium ITC" panose="020F0502020204030204" pitchFamily="34" charset="0"/>
              </a:rPr>
              <a:t>Applications Used:</a:t>
            </a:r>
            <a:endParaRPr dirty="0">
              <a:latin typeface="Eras Medium ITC" panose="020F0502020204030204" pitchFamily="34" charset="0"/>
              <a:cs typeface="Eras Medium ITC" panose="020F0502020204030204" pitchFamily="34" charset="0"/>
            </a:endParaRPr>
          </a:p>
          <a:p>
            <a:pPr marL="0" lvl="0" indent="0" algn="l" rtl="0">
              <a:spcBef>
                <a:spcPts val="0"/>
              </a:spcBef>
              <a:spcAft>
                <a:spcPts val="0"/>
              </a:spcAft>
              <a:buNone/>
            </a:pPr>
            <a:endParaRPr dirty="0"/>
          </a:p>
        </p:txBody>
      </p:sp>
      <p:sp>
        <p:nvSpPr>
          <p:cNvPr id="106" name="Google Shape;106;p16"/>
          <p:cNvSpPr txBox="1">
            <a:spLocks noGrp="1"/>
          </p:cNvSpPr>
          <p:nvPr>
            <p:ph type="body" idx="1"/>
          </p:nvPr>
        </p:nvSpPr>
        <p:spPr>
          <a:xfrm>
            <a:off x="311700" y="902249"/>
            <a:ext cx="8520600" cy="3970525"/>
          </a:xfrm>
          <a:prstGeom prst="rect">
            <a:avLst/>
          </a:prstGeom>
        </p:spPr>
        <p:txBody>
          <a:bodyPr spcFirstLastPara="1" wrap="square" lIns="91425" tIns="91425" rIns="91425" bIns="91425" anchor="t" anchorCtr="0">
            <a:normAutofit/>
          </a:bodyPr>
          <a:lstStyle/>
          <a:p>
            <a:r>
              <a:rPr lang="en" dirty="0">
                <a:latin typeface="Eras Medium ITC" panose="020F0502020204030204" pitchFamily="34" charset="0"/>
                <a:cs typeface="Eras Medium ITC" panose="020F0502020204030204" pitchFamily="34" charset="0"/>
              </a:rPr>
              <a:t>The datasets that we used were found on Kaggle and were csv files.</a:t>
            </a:r>
            <a:endParaRPr dirty="0">
              <a:latin typeface="Eras Medium ITC" panose="020F0502020204030204" pitchFamily="34" charset="0"/>
              <a:cs typeface="Eras Medium ITC" panose="020F0502020204030204" pitchFamily="34" charset="0"/>
            </a:endParaRPr>
          </a:p>
          <a:p>
            <a:r>
              <a:rPr lang="en" dirty="0">
                <a:latin typeface="Eras Medium ITC" panose="020F0502020204030204" pitchFamily="34" charset="0"/>
                <a:cs typeface="Eras Medium ITC" panose="020F0502020204030204" pitchFamily="34" charset="0"/>
              </a:rPr>
              <a:t>The csv files were imported into Jupyter Notebook and ‘cleaned’. We transformed and cleaned the data in the Jupyter Notebook using both Pandas and Polars</a:t>
            </a:r>
            <a:r>
              <a:rPr lang="en-US" dirty="0">
                <a:latin typeface="Eras Medium ITC" panose="020F0502020204030204" pitchFamily="34" charset="0"/>
                <a:cs typeface="Eras Medium ITC" panose="020F0502020204030204" pitchFamily="34" charset="0"/>
              </a:rPr>
              <a:t>.</a:t>
            </a:r>
            <a:endParaRPr dirty="0">
              <a:latin typeface="Eras Medium ITC" panose="020F0502020204030204" pitchFamily="34" charset="0"/>
              <a:cs typeface="Eras Medium ITC" panose="020F0502020204030204" pitchFamily="34" charset="0"/>
            </a:endParaRPr>
          </a:p>
          <a:p>
            <a:r>
              <a:rPr lang="en" dirty="0">
                <a:latin typeface="Eras Medium ITC" panose="020F0502020204030204" pitchFamily="34" charset="0"/>
                <a:cs typeface="Eras Medium ITC" panose="020F0502020204030204" pitchFamily="34" charset="0"/>
              </a:rPr>
              <a:t>Next, we exported the data as csv files and loaded them into pgAdmin and created a SQL database. We wanted to created several tables to be able to better manage the larger dataset.</a:t>
            </a:r>
            <a:endParaRPr dirty="0">
              <a:latin typeface="Eras Medium ITC" panose="020F0502020204030204" pitchFamily="34" charset="0"/>
              <a:cs typeface="Eras Medium ITC" panose="020F0502020204030204" pitchFamily="34" charset="0"/>
            </a:endParaRPr>
          </a:p>
          <a:p>
            <a:r>
              <a:rPr lang="en" dirty="0">
                <a:latin typeface="Eras Medium ITC" panose="020F0502020204030204" pitchFamily="34" charset="0"/>
                <a:cs typeface="Eras Medium ITC" panose="020F0502020204030204" pitchFamily="34" charset="0"/>
              </a:rPr>
              <a:t>We then exported the data back out of pgAdmin and back into the Jupyter Notebook to ensure things were working properly. </a:t>
            </a:r>
          </a:p>
          <a:p>
            <a:r>
              <a:rPr lang="en" dirty="0">
                <a:latin typeface="Eras Medium ITC" panose="020F0502020204030204" pitchFamily="34" charset="0"/>
                <a:cs typeface="Eras Medium ITC" panose="020F0502020204030204" pitchFamily="34" charset="0"/>
              </a:rPr>
              <a:t>We used </a:t>
            </a:r>
            <a:r>
              <a:rPr lang="en" dirty="0" err="1">
                <a:latin typeface="Eras Medium ITC" panose="020F0502020204030204" pitchFamily="34" charset="0"/>
                <a:cs typeface="Eras Medium ITC" panose="020F0502020204030204" pitchFamily="34" charset="0"/>
              </a:rPr>
              <a:t>QuickDBD</a:t>
            </a:r>
            <a:r>
              <a:rPr lang="en" dirty="0">
                <a:latin typeface="Eras Medium ITC" panose="020F0502020204030204" pitchFamily="34" charset="0"/>
                <a:cs typeface="Eras Medium ITC" panose="020F0502020204030204" pitchFamily="34" charset="0"/>
              </a:rPr>
              <a:t> to create the ERD.</a:t>
            </a:r>
          </a:p>
          <a:p>
            <a:r>
              <a:rPr lang="en" dirty="0">
                <a:latin typeface="Eras Medium ITC" panose="020F0502020204030204" pitchFamily="34" charset="0"/>
                <a:cs typeface="Eras Medium ITC" panose="020F0502020204030204" pitchFamily="34" charset="0"/>
              </a:rPr>
              <a:t>We used </a:t>
            </a:r>
            <a:r>
              <a:rPr lang="en" dirty="0" err="1">
                <a:latin typeface="Eras Medium ITC" panose="020F0502020204030204" pitchFamily="34" charset="0"/>
                <a:cs typeface="Eras Medium ITC" panose="020F0502020204030204" pitchFamily="34" charset="0"/>
              </a:rPr>
              <a:t>AskBCS</a:t>
            </a:r>
            <a:r>
              <a:rPr lang="en" dirty="0">
                <a:latin typeface="Eras Medium ITC" panose="020F0502020204030204" pitchFamily="34" charset="0"/>
                <a:cs typeface="Eras Medium ITC" panose="020F0502020204030204" pitchFamily="34" charset="0"/>
              </a:rPr>
              <a:t> for when we had trouble </a:t>
            </a:r>
            <a:r>
              <a:rPr lang="en">
                <a:latin typeface="Eras Medium ITC" panose="020F0502020204030204" pitchFamily="34" charset="0"/>
                <a:cs typeface="Eras Medium ITC" panose="020F0502020204030204" pitchFamily="34" charset="0"/>
              </a:rPr>
              <a:t>or questions.</a:t>
            </a:r>
            <a:endParaRPr dirty="0">
              <a:latin typeface="Eras Medium ITC" panose="020F0502020204030204" pitchFamily="34" charset="0"/>
              <a:cs typeface="Eras Medium ITC" panose="020F0502020204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423E1-36B1-1183-B9FC-5BE4AE673614}"/>
              </a:ext>
            </a:extLst>
          </p:cNvPr>
          <p:cNvSpPr>
            <a:spLocks noGrp="1"/>
          </p:cNvSpPr>
          <p:nvPr>
            <p:ph type="title"/>
          </p:nvPr>
        </p:nvSpPr>
        <p:spPr/>
        <p:txBody>
          <a:bodyPr>
            <a:normAutofit fontScale="90000"/>
          </a:bodyPr>
          <a:lstStyle/>
          <a:p>
            <a:r>
              <a:rPr lang="en-US" dirty="0">
                <a:latin typeface="Eras Medium ITC" panose="020F0502020204030204" pitchFamily="34" charset="0"/>
                <a:cs typeface="Eras Medium ITC" panose="020F0502020204030204" pitchFamily="34" charset="0"/>
              </a:rPr>
              <a:t>Import Libraries and Drop Columns</a:t>
            </a:r>
          </a:p>
        </p:txBody>
      </p:sp>
      <p:pic>
        <p:nvPicPr>
          <p:cNvPr id="5" name="Picture 4" descr="A screenshot of a computer code&#10;&#10;Description automatically generated">
            <a:extLst>
              <a:ext uri="{FF2B5EF4-FFF2-40B4-BE49-F238E27FC236}">
                <a16:creationId xmlns:a16="http://schemas.microsoft.com/office/drawing/2014/main" id="{DFE55B8F-90EC-B2B2-AD25-DD15307E8585}"/>
              </a:ext>
            </a:extLst>
          </p:cNvPr>
          <p:cNvPicPr>
            <a:picLocks noChangeAspect="1"/>
          </p:cNvPicPr>
          <p:nvPr/>
        </p:nvPicPr>
        <p:blipFill>
          <a:blip r:embed="rId2"/>
          <a:stretch>
            <a:fillRect/>
          </a:stretch>
        </p:blipFill>
        <p:spPr>
          <a:xfrm>
            <a:off x="311700" y="1017800"/>
            <a:ext cx="6755012" cy="3268553"/>
          </a:xfrm>
          <a:prstGeom prst="rect">
            <a:avLst/>
          </a:prstGeom>
        </p:spPr>
      </p:pic>
    </p:spTree>
    <p:extLst>
      <p:ext uri="{BB962C8B-B14F-4D97-AF65-F5344CB8AC3E}">
        <p14:creationId xmlns:p14="http://schemas.microsoft.com/office/powerpoint/2010/main" val="1557662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5CF49-B5F8-E1C6-97F3-DD8285540552}"/>
              </a:ext>
            </a:extLst>
          </p:cNvPr>
          <p:cNvSpPr>
            <a:spLocks noGrp="1"/>
          </p:cNvSpPr>
          <p:nvPr>
            <p:ph type="title"/>
          </p:nvPr>
        </p:nvSpPr>
        <p:spPr/>
        <p:txBody>
          <a:bodyPr>
            <a:normAutofit fontScale="90000"/>
          </a:bodyPr>
          <a:lstStyle/>
          <a:p>
            <a:r>
              <a:rPr lang="en-US" dirty="0">
                <a:latin typeface="Eras Medium ITC" panose="020F0502020204030204" pitchFamily="34" charset="0"/>
                <a:cs typeface="Eras Medium ITC" panose="020F0502020204030204" pitchFamily="34" charset="0"/>
              </a:rPr>
              <a:t>Merged </a:t>
            </a:r>
            <a:r>
              <a:rPr lang="en-US" dirty="0" err="1">
                <a:latin typeface="Eras Medium ITC" panose="020F0502020204030204" pitchFamily="34" charset="0"/>
                <a:cs typeface="Eras Medium ITC" panose="020F0502020204030204" pitchFamily="34" charset="0"/>
              </a:rPr>
              <a:t>DataFrame</a:t>
            </a:r>
            <a:endParaRPr lang="en-US" dirty="0">
              <a:latin typeface="Eras Medium ITC" panose="020F0502020204030204" pitchFamily="34" charset="0"/>
              <a:cs typeface="Eras Medium ITC" panose="020F0502020204030204" pitchFamily="34" charset="0"/>
            </a:endParaRPr>
          </a:p>
        </p:txBody>
      </p:sp>
      <p:pic>
        <p:nvPicPr>
          <p:cNvPr id="5" name="Picture 4" descr="A screenshot of a graph&#10;&#10;Description automatically generated">
            <a:extLst>
              <a:ext uri="{FF2B5EF4-FFF2-40B4-BE49-F238E27FC236}">
                <a16:creationId xmlns:a16="http://schemas.microsoft.com/office/drawing/2014/main" id="{133C265C-46FF-CA7D-CC17-3025A93C0C8C}"/>
              </a:ext>
            </a:extLst>
          </p:cNvPr>
          <p:cNvPicPr>
            <a:picLocks noChangeAspect="1"/>
          </p:cNvPicPr>
          <p:nvPr/>
        </p:nvPicPr>
        <p:blipFill>
          <a:blip r:embed="rId2"/>
          <a:stretch>
            <a:fillRect/>
          </a:stretch>
        </p:blipFill>
        <p:spPr>
          <a:xfrm>
            <a:off x="356997" y="1143974"/>
            <a:ext cx="8430006" cy="3207309"/>
          </a:xfrm>
          <a:prstGeom prst="rect">
            <a:avLst/>
          </a:prstGeom>
        </p:spPr>
      </p:pic>
    </p:spTree>
    <p:extLst>
      <p:ext uri="{BB962C8B-B14F-4D97-AF65-F5344CB8AC3E}">
        <p14:creationId xmlns:p14="http://schemas.microsoft.com/office/powerpoint/2010/main" val="3041833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E1A0B-DA16-695A-E73C-E524276E8095}"/>
              </a:ext>
            </a:extLst>
          </p:cNvPr>
          <p:cNvSpPr>
            <a:spLocks noGrp="1"/>
          </p:cNvSpPr>
          <p:nvPr>
            <p:ph type="title"/>
          </p:nvPr>
        </p:nvSpPr>
        <p:spPr>
          <a:xfrm>
            <a:off x="71068" y="140493"/>
            <a:ext cx="8520600" cy="607800"/>
          </a:xfrm>
        </p:spPr>
        <p:txBody>
          <a:bodyPr>
            <a:normAutofit fontScale="90000"/>
          </a:bodyPr>
          <a:lstStyle/>
          <a:p>
            <a:r>
              <a:rPr lang="en-US" dirty="0">
                <a:latin typeface="Eras Medium ITC" panose="020F0502020204030204" pitchFamily="34" charset="0"/>
                <a:cs typeface="Eras Medium ITC" panose="020F0502020204030204" pitchFamily="34" charset="0"/>
              </a:rPr>
              <a:t>Convert Full Names to First Name, Initial.</a:t>
            </a:r>
          </a:p>
        </p:txBody>
      </p:sp>
      <p:pic>
        <p:nvPicPr>
          <p:cNvPr id="7" name="Picture 6">
            <a:extLst>
              <a:ext uri="{FF2B5EF4-FFF2-40B4-BE49-F238E27FC236}">
                <a16:creationId xmlns:a16="http://schemas.microsoft.com/office/drawing/2014/main" id="{EF3CAC4E-D77B-E2B6-22D8-45E3C3C54CE9}"/>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388882" y="748293"/>
            <a:ext cx="6912123" cy="4064518"/>
          </a:xfrm>
          <a:prstGeom prst="rect">
            <a:avLst/>
          </a:prstGeom>
        </p:spPr>
      </p:pic>
    </p:spTree>
    <p:extLst>
      <p:ext uri="{BB962C8B-B14F-4D97-AF65-F5344CB8AC3E}">
        <p14:creationId xmlns:p14="http://schemas.microsoft.com/office/powerpoint/2010/main" val="2615536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0EBA7-F6AA-7050-FE01-20B5565FD2FF}"/>
              </a:ext>
            </a:extLst>
          </p:cNvPr>
          <p:cNvSpPr>
            <a:spLocks noGrp="1"/>
          </p:cNvSpPr>
          <p:nvPr>
            <p:ph type="title"/>
          </p:nvPr>
        </p:nvSpPr>
        <p:spPr>
          <a:xfrm>
            <a:off x="311700" y="244242"/>
            <a:ext cx="8520600" cy="655250"/>
          </a:xfrm>
        </p:spPr>
        <p:txBody>
          <a:bodyPr>
            <a:normAutofit fontScale="90000"/>
          </a:bodyPr>
          <a:lstStyle/>
          <a:p>
            <a:r>
              <a:rPr lang="en-US" dirty="0">
                <a:latin typeface="Eras Medium ITC" panose="020F0502020204030204" pitchFamily="34" charset="0"/>
                <a:cs typeface="Eras Medium ITC" panose="020F0502020204030204" pitchFamily="34" charset="0"/>
              </a:rPr>
              <a:t>Convert Columns</a:t>
            </a:r>
            <a:br>
              <a:rPr lang="en-US" dirty="0">
                <a:latin typeface="Eras Medium ITC" panose="020F0502020204030204" pitchFamily="34" charset="0"/>
                <a:cs typeface="Eras Medium ITC" panose="020F0502020204030204" pitchFamily="34" charset="0"/>
              </a:rPr>
            </a:br>
            <a:endParaRPr lang="en-US" dirty="0">
              <a:latin typeface="Eras Medium ITC" panose="020F0502020204030204" pitchFamily="34" charset="0"/>
              <a:cs typeface="Eras Medium ITC" panose="020F0502020204030204" pitchFamily="34" charset="0"/>
            </a:endParaRPr>
          </a:p>
        </p:txBody>
      </p:sp>
      <p:pic>
        <p:nvPicPr>
          <p:cNvPr id="11" name="Picture 10" descr="A screenshot of a computer&#10;&#10;Description automatically generated">
            <a:extLst>
              <a:ext uri="{FF2B5EF4-FFF2-40B4-BE49-F238E27FC236}">
                <a16:creationId xmlns:a16="http://schemas.microsoft.com/office/drawing/2014/main" id="{CE9BDBF9-652F-F027-7C3F-90D3DD022BFD}"/>
              </a:ext>
            </a:extLst>
          </p:cNvPr>
          <p:cNvPicPr>
            <a:picLocks noChangeAspect="1"/>
          </p:cNvPicPr>
          <p:nvPr/>
        </p:nvPicPr>
        <p:blipFill>
          <a:blip r:embed="rId2"/>
          <a:stretch>
            <a:fillRect/>
          </a:stretch>
        </p:blipFill>
        <p:spPr>
          <a:xfrm>
            <a:off x="311700" y="864676"/>
            <a:ext cx="7257448" cy="3816879"/>
          </a:xfrm>
          <a:prstGeom prst="rect">
            <a:avLst/>
          </a:prstGeom>
        </p:spPr>
      </p:pic>
    </p:spTree>
    <p:extLst>
      <p:ext uri="{BB962C8B-B14F-4D97-AF65-F5344CB8AC3E}">
        <p14:creationId xmlns:p14="http://schemas.microsoft.com/office/powerpoint/2010/main" val="550179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BCF19-C146-73E8-066C-7C899C5F7DA4}"/>
              </a:ext>
            </a:extLst>
          </p:cNvPr>
          <p:cNvSpPr>
            <a:spLocks noGrp="1"/>
          </p:cNvSpPr>
          <p:nvPr>
            <p:ph type="title"/>
          </p:nvPr>
        </p:nvSpPr>
        <p:spPr/>
        <p:txBody>
          <a:bodyPr>
            <a:normAutofit fontScale="90000"/>
          </a:bodyPr>
          <a:lstStyle/>
          <a:p>
            <a:r>
              <a:rPr lang="en-US" dirty="0">
                <a:latin typeface="Eras Medium ITC" panose="020F0502020204030204" pitchFamily="34" charset="0"/>
                <a:cs typeface="Eras Medium ITC" panose="020F0502020204030204" pitchFamily="34" charset="0"/>
              </a:rPr>
              <a:t>Drop Unnecessary Columns</a:t>
            </a:r>
          </a:p>
        </p:txBody>
      </p:sp>
      <p:pic>
        <p:nvPicPr>
          <p:cNvPr id="7" name="Picture 6" descr="A screenshot of a computer code&#10;&#10;Description automatically generated">
            <a:extLst>
              <a:ext uri="{FF2B5EF4-FFF2-40B4-BE49-F238E27FC236}">
                <a16:creationId xmlns:a16="http://schemas.microsoft.com/office/drawing/2014/main" id="{BAACE8E8-6152-4DF4-07DA-4D511420C2D5}"/>
              </a:ext>
            </a:extLst>
          </p:cNvPr>
          <p:cNvPicPr>
            <a:picLocks noChangeAspect="1"/>
          </p:cNvPicPr>
          <p:nvPr/>
        </p:nvPicPr>
        <p:blipFill>
          <a:blip r:embed="rId2"/>
          <a:stretch>
            <a:fillRect/>
          </a:stretch>
        </p:blipFill>
        <p:spPr>
          <a:xfrm>
            <a:off x="350201" y="1229875"/>
            <a:ext cx="7772400" cy="2348746"/>
          </a:xfrm>
          <a:prstGeom prst="rect">
            <a:avLst/>
          </a:prstGeom>
        </p:spPr>
      </p:pic>
    </p:spTree>
    <p:extLst>
      <p:ext uri="{BB962C8B-B14F-4D97-AF65-F5344CB8AC3E}">
        <p14:creationId xmlns:p14="http://schemas.microsoft.com/office/powerpoint/2010/main" val="1498683507"/>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275</TotalTime>
  <Words>589</Words>
  <Application>Microsoft Macintosh PowerPoint</Application>
  <PresentationFormat>On-screen Show (16:9)</PresentationFormat>
  <Paragraphs>48</Paragraphs>
  <Slides>20</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Eras Medium ITC</vt:lpstr>
      <vt:lpstr>Arial</vt:lpstr>
      <vt:lpstr>Roboto</vt:lpstr>
      <vt:lpstr>Geometric</vt:lpstr>
      <vt:lpstr>Data Engineering: 2022 FIFA World Cup</vt:lpstr>
      <vt:lpstr>Purpose: </vt:lpstr>
      <vt:lpstr>Questions:</vt:lpstr>
      <vt:lpstr>Applications Used: </vt:lpstr>
      <vt:lpstr>Import Libraries and Drop Columns</vt:lpstr>
      <vt:lpstr>Merged DataFrame</vt:lpstr>
      <vt:lpstr>Convert Full Names to First Name, Initial.</vt:lpstr>
      <vt:lpstr>Convert Columns </vt:lpstr>
      <vt:lpstr>Drop Unnecessary Columns</vt:lpstr>
      <vt:lpstr>Polars DataFrame</vt:lpstr>
      <vt:lpstr>Transformation of Time</vt:lpstr>
      <vt:lpstr>Removing unnecessary values </vt:lpstr>
      <vt:lpstr>Casting Data</vt:lpstr>
      <vt:lpstr>Rename Columns</vt:lpstr>
      <vt:lpstr>Save Final Data to CSV File</vt:lpstr>
      <vt:lpstr>SQL Code for Tables</vt:lpstr>
      <vt:lpstr>Entity Relationship Diagram (ERD)</vt:lpstr>
      <vt:lpstr>Exported Data</vt:lpstr>
      <vt:lpstr>Ethical Considerations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Sport Data Engineers: 2022 FIFA World Cup</dc:title>
  <cp:lastModifiedBy>Mia Serrano-Salow</cp:lastModifiedBy>
  <cp:revision>7</cp:revision>
  <dcterms:modified xsi:type="dcterms:W3CDTF">2024-01-22T22:11:52Z</dcterms:modified>
</cp:coreProperties>
</file>